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71" r:id="rId2"/>
    <p:sldId id="274" r:id="rId3"/>
    <p:sldId id="272" r:id="rId4"/>
    <p:sldId id="258" r:id="rId5"/>
    <p:sldId id="259" r:id="rId6"/>
    <p:sldId id="260" r:id="rId7"/>
    <p:sldId id="261" r:id="rId8"/>
    <p:sldId id="275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04584-6913-41D8-8445-18FD6AA87FC5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4D619-6B9D-43E1-BBA6-D51274B09C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961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1A9D5-7AA6-4AC9-89DE-C8AD73677B1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75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 table</a:t>
            </a:r>
            <a:r>
              <a:rPr lang="en-US" baseline="0" dirty="0" smtClean="0"/>
              <a:t> to fill out on </a:t>
            </a:r>
            <a:r>
              <a:rPr lang="en-US" baseline="0" smtClean="0"/>
              <a:t>smart board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1A9D5-7AA6-4AC9-89DE-C8AD73677B1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630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D619-6B9D-43E1-BBA6-D51274B09C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82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D619-6B9D-43E1-BBA6-D51274B09C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29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34222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69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85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7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15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32914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326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11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0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961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0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505454" y="6265818"/>
            <a:ext cx="3950208" cy="27432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501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95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338" y="6265818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F3A7820C-3428-45E3-8BCC-09B4D4505457}" type="datetimeFigureOut">
              <a:rPr lang="en-US" smtClean="0"/>
              <a:pPr/>
              <a:t>7/7/2016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265818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3555" y="6265818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82984744-CEBE-42FB-8612-4D75D3B97B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700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specialization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Mrs. A. Crowell, OHS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78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did we observe in the lab?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52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all cells the same?</a:t>
            </a:r>
          </a:p>
          <a:p>
            <a:endParaRPr lang="en-US" dirty="0"/>
          </a:p>
          <a:p>
            <a:r>
              <a:rPr lang="en-US" dirty="0" smtClean="0"/>
              <a:t>What types of cells did we see in the labs and what was different about them?</a:t>
            </a:r>
          </a:p>
          <a:p>
            <a:endParaRPr lang="en-US" dirty="0"/>
          </a:p>
          <a:p>
            <a:r>
              <a:rPr lang="en-US" dirty="0" smtClean="0"/>
              <a:t>Are all cells within a single organism the same?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063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All Cells Identical?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/>
          <a:lstStyle/>
          <a:p>
            <a:r>
              <a:rPr lang="en-US" dirty="0" smtClean="0"/>
              <a:t>Is every cell in your body exactly the same?</a:t>
            </a:r>
          </a:p>
          <a:p>
            <a:endParaRPr lang="en-US" dirty="0" smtClean="0"/>
          </a:p>
          <a:p>
            <a:r>
              <a:rPr lang="en-US" dirty="0" smtClean="0"/>
              <a:t>Take 5 minutes to </a:t>
            </a:r>
            <a:r>
              <a:rPr lang="en-US" dirty="0" smtClean="0"/>
              <a:t>talk with a partner about </a:t>
            </a:r>
            <a:r>
              <a:rPr lang="en-US" dirty="0" smtClean="0"/>
              <a:t>the following cells (How are they different? What organelles might they have more or less of?)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b="1" dirty="0" smtClean="0"/>
              <a:t>Muscle Cell </a:t>
            </a:r>
            <a:r>
              <a:rPr lang="en-US" dirty="0" smtClean="0"/>
              <a:t>– requires a lot of energy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b="1" dirty="0" smtClean="0"/>
              <a:t>Pancreas Cell </a:t>
            </a:r>
            <a:r>
              <a:rPr lang="en-US" dirty="0" smtClean="0"/>
              <a:t>– makes a lot of proteins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b="1" dirty="0" smtClean="0"/>
              <a:t>Skin Cell </a:t>
            </a:r>
            <a:r>
              <a:rPr lang="en-US" dirty="0" smtClean="0"/>
              <a:t>– maintains a specific shape/structure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virtual.yosemite.cc.ca.us/randerson/Lynn%27s%20Bioslides/12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914400"/>
            <a:ext cx="19685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pathology.class.kmu.edu.tw/ch14/122-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57600" y="838200"/>
            <a:ext cx="1828800" cy="1828800"/>
          </a:xfrm>
          <a:prstGeom prst="rect">
            <a:avLst/>
          </a:prstGeom>
          <a:noFill/>
        </p:spPr>
      </p:pic>
      <p:pic>
        <p:nvPicPr>
          <p:cNvPr id="19458" name="Picture 2" descr="Cytoskeleton, TE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914400"/>
            <a:ext cx="1839363" cy="1752600"/>
          </a:xfrm>
          <a:prstGeom prst="rect">
            <a:avLst/>
          </a:prstGeom>
          <a:noFill/>
        </p:spPr>
      </p:pic>
      <p:pic>
        <p:nvPicPr>
          <p:cNvPr id="15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0" y="685800"/>
            <a:ext cx="457200" cy="457200"/>
          </a:xfrm>
          <a:prstGeom prst="rect">
            <a:avLst/>
          </a:prstGeom>
          <a:noFill/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38200" y="2743200"/>
          <a:ext cx="7239000" cy="3696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41801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Muscle Cell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Pancreas</a:t>
                      </a:r>
                      <a:r>
                        <a:rPr lang="en-US" sz="2400" baseline="0" dirty="0" smtClean="0"/>
                        <a:t> Cell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Skin Cell</a:t>
                      </a:r>
                      <a:endParaRPr lang="en-US" sz="2400" dirty="0"/>
                    </a:p>
                  </a:txBody>
                  <a:tcPr/>
                </a:tc>
              </a:tr>
              <a:tr h="32395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99032"/>
          </a:xfrm>
        </p:spPr>
        <p:txBody>
          <a:bodyPr/>
          <a:lstStyle/>
          <a:p>
            <a:r>
              <a:rPr lang="en-US" dirty="0" smtClean="0"/>
              <a:t>Cells are Factories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3505200"/>
          </a:xfrm>
        </p:spPr>
        <p:txBody>
          <a:bodyPr>
            <a:normAutofit/>
          </a:bodyPr>
          <a:lstStyle/>
          <a:p>
            <a:r>
              <a:rPr lang="en-US" dirty="0" smtClean="0"/>
              <a:t>Each cell has the same basic “factory machines”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But not all factories are the same!</a:t>
            </a:r>
          </a:p>
          <a:p>
            <a:pPr lvl="1"/>
            <a:r>
              <a:rPr lang="en-US" dirty="0" smtClean="0"/>
              <a:t>Some cells function more like machines (muscle cells!)</a:t>
            </a:r>
          </a:p>
          <a:p>
            <a:pPr lvl="1"/>
            <a:r>
              <a:rPr lang="en-US" dirty="0" smtClean="0"/>
              <a:t>Protection (skin cells) or Support (bone cells)</a:t>
            </a:r>
          </a:p>
        </p:txBody>
      </p:sp>
      <p:pic>
        <p:nvPicPr>
          <p:cNvPr id="3074" name="Picture 2" descr="http://t3.gstatic.com/images?q=tbn:ANd9GcRM1Pn9ipmhmguByjVkLcnubxmAFGpobifTqj72GyB2agYrMauQ5w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4048124"/>
            <a:ext cx="2686050" cy="1704976"/>
          </a:xfrm>
          <a:prstGeom prst="rect">
            <a:avLst/>
          </a:prstGeom>
          <a:noFill/>
        </p:spPr>
      </p:pic>
      <p:pic>
        <p:nvPicPr>
          <p:cNvPr id="3076" name="Picture 4" descr="http://t0.gstatic.com/images?q=tbn:ANd9GcS1fNnT6o0MCkGkiawn0fIkaEewoVVPsriMuN40kodhzpl1_3_aP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94015" y="3976686"/>
            <a:ext cx="2466975" cy="18478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5886451"/>
            <a:ext cx="2667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Shoe Factory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48100" y="5898119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5835567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Chocolate Factory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do cells </a:t>
            </a:r>
            <a:r>
              <a:rPr lang="en-US" dirty="0" smtClean="0"/>
              <a:t>“</a:t>
            </a:r>
            <a:r>
              <a:rPr lang="en-US" b="1" dirty="0" smtClean="0">
                <a:solidFill>
                  <a:srgbClr val="FFFF00"/>
                </a:solidFill>
              </a:rPr>
              <a:t>differentiate</a:t>
            </a:r>
            <a:r>
              <a:rPr lang="en-US" dirty="0" smtClean="0"/>
              <a:t>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4724400" cy="4975192"/>
          </a:xfrm>
        </p:spPr>
        <p:txBody>
          <a:bodyPr>
            <a:normAutofit/>
          </a:bodyPr>
          <a:lstStyle/>
          <a:p>
            <a:r>
              <a:rPr lang="en-US" dirty="0" smtClean="0"/>
              <a:t>It’s in their DNA!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All cells of the </a:t>
            </a:r>
            <a:r>
              <a:rPr lang="en-US" u="sng" dirty="0" smtClean="0">
                <a:solidFill>
                  <a:srgbClr val="FFFF00"/>
                </a:solidFill>
              </a:rPr>
              <a:t>same organism have the same DNA</a:t>
            </a:r>
            <a:r>
              <a:rPr lang="en-US" dirty="0" smtClean="0"/>
              <a:t>, but not all of it is “active” at the same time</a:t>
            </a:r>
          </a:p>
          <a:p>
            <a:endParaRPr lang="en-US" dirty="0" smtClean="0"/>
          </a:p>
          <a:p>
            <a:r>
              <a:rPr lang="en-US" dirty="0" smtClean="0"/>
              <a:t>Special signals tell a muscle cell to “</a:t>
            </a:r>
            <a:r>
              <a:rPr lang="en-US" dirty="0" smtClean="0">
                <a:solidFill>
                  <a:srgbClr val="FFFF00"/>
                </a:solidFill>
              </a:rPr>
              <a:t>turn on” parts of DNA </a:t>
            </a:r>
            <a:r>
              <a:rPr lang="en-US" dirty="0" smtClean="0"/>
              <a:t>that would make it a muscle cell</a:t>
            </a:r>
            <a:endParaRPr lang="en-US" dirty="0"/>
          </a:p>
        </p:txBody>
      </p:sp>
      <p:pic>
        <p:nvPicPr>
          <p:cNvPr id="1026" name="Picture 2" descr="http://www.buzzle.com/images/diagrams/cell-differenti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3453695" cy="284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like using only a few recipes from a cookbook!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213707">
            <a:off x="914400" y="2667000"/>
            <a:ext cx="2667000" cy="269564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962400" y="3886200"/>
            <a:ext cx="12954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2981325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051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all cells in an organism have the same DNA?</a:t>
            </a:r>
          </a:p>
          <a:p>
            <a:endParaRPr lang="en-US" dirty="0"/>
          </a:p>
          <a:p>
            <a:r>
              <a:rPr lang="en-US" dirty="0" smtClean="0"/>
              <a:t>Are all cells in an organism identical?</a:t>
            </a:r>
          </a:p>
          <a:p>
            <a:endParaRPr lang="en-US" dirty="0" smtClean="0"/>
          </a:p>
          <a:p>
            <a:r>
              <a:rPr lang="en-US" dirty="0" smtClean="0"/>
              <a:t>How can cells be different?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898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51</TotalTime>
  <Words>280</Words>
  <Application>Microsoft Office PowerPoint</Application>
  <PresentationFormat>On-screen Show (4:3)</PresentationFormat>
  <Paragraphs>54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Savon</vt:lpstr>
      <vt:lpstr>Cell specialization</vt:lpstr>
      <vt:lpstr>What did we observe in the lab?</vt:lpstr>
      <vt:lpstr>Quick Poll</vt:lpstr>
      <vt:lpstr>Are All Cells Identical?</vt:lpstr>
      <vt:lpstr>PowerPoint Presentation</vt:lpstr>
      <vt:lpstr>Cells are Factories</vt:lpstr>
      <vt:lpstr>How do cells “differentiate”?</vt:lpstr>
      <vt:lpstr>It’s like using only a few recipes from a cookbook!</vt:lpstr>
      <vt:lpstr>Sum It Up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Specialization</dc:title>
  <dc:creator>Windows User</dc:creator>
  <cp:lastModifiedBy>Andromeda</cp:lastModifiedBy>
  <cp:revision>17</cp:revision>
  <dcterms:created xsi:type="dcterms:W3CDTF">2012-01-27T13:39:19Z</dcterms:created>
  <dcterms:modified xsi:type="dcterms:W3CDTF">2016-07-07T13:40:50Z</dcterms:modified>
</cp:coreProperties>
</file>